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302" r:id="rId4"/>
    <p:sldId id="300" r:id="rId5"/>
    <p:sldId id="298" r:id="rId6"/>
    <p:sldId id="329" r:id="rId7"/>
    <p:sldId id="311" r:id="rId8"/>
    <p:sldId id="296" r:id="rId9"/>
    <p:sldId id="309" r:id="rId10"/>
    <p:sldId id="330" r:id="rId11"/>
    <p:sldId id="333" r:id="rId12"/>
    <p:sldId id="331" r:id="rId13"/>
    <p:sldId id="332" r:id="rId14"/>
    <p:sldId id="334" r:id="rId15"/>
    <p:sldId id="335" r:id="rId16"/>
    <p:sldId id="336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29"/>
    <a:srgbClr val="FFC50D"/>
    <a:srgbClr val="FFD44B"/>
    <a:srgbClr val="D45E6A"/>
    <a:srgbClr val="DCE5F1"/>
    <a:srgbClr val="C5D8F0"/>
    <a:srgbClr val="0F243E"/>
    <a:srgbClr val="16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6" autoAdjust="0"/>
    <p:restoredTop sz="94638"/>
  </p:normalViewPr>
  <p:slideViewPr>
    <p:cSldViewPr snapToGrid="0">
      <p:cViewPr varScale="1">
        <p:scale>
          <a:sx n="117" d="100"/>
          <a:sy n="117" d="100"/>
        </p:scale>
        <p:origin x="126" y="23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C842C0-13E2-8941-A558-0BE6B783AE0E}" type="datetimeFigureOut">
              <a:rPr kumimoji="1" lang="ko-KR" altLang="en-US" smtClean="0"/>
              <a:t>2021-12-23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8EB1B-2EC1-3042-AB46-959445FA3D0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381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8EB1B-2EC1-3042-AB46-959445FA3D05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60608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8EB1B-2EC1-3042-AB46-959445FA3D05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5091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8EB1B-2EC1-3042-AB46-959445FA3D05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0205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8EB1B-2EC1-3042-AB46-959445FA3D05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5129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8EB1B-2EC1-3042-AB46-959445FA3D05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5758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8EB1B-2EC1-3042-AB46-959445FA3D05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4637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8EB1B-2EC1-3042-AB46-959445FA3D05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7658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8EB1B-2EC1-3042-AB46-959445FA3D05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2196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8D2C47-34AE-4178-9B10-3F51E96AA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F12202-DA2D-4C12-981A-0E92878C0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B5C843-9993-4E01-A75C-288C57C4A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8067-80E1-4089-B699-FE523CD146C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CFC99F-424C-4BCE-A8E6-24A85F475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EC66E1-E815-4168-8155-0563C18E4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B89A-BC59-4179-9626-F0EAECB4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1828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412F5-4608-4AC3-AE5D-F89F8A507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3D12EE-A993-4B0C-A04A-ECB70CDCBD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601524-FC11-4858-B05B-5F66F1868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8067-80E1-4089-B699-FE523CD146C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BD139F-3D30-431F-9DF9-72A578E7B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59A7D-6CE5-413E-A321-A446790AD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B89A-BC59-4179-9626-F0EAECB4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37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BE115E-073F-44BC-B61F-76AFDAC277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6EFAB6-D600-4D7C-9935-40CF8A70A7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442AF-1F7F-4ACA-90BF-87884F89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8067-80E1-4089-B699-FE523CD146C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E72378-BEFD-43E2-B0D1-787DEB2B3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ACF563-E85F-48F1-A698-AF7BAB30A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B89A-BC59-4179-9626-F0EAECB4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116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E36FF8-994B-4EEF-B50F-C9F31A12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7A7A71-D095-48C9-9124-7866C43DD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64EC2D-D5B2-4102-8454-2A187B69A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8067-80E1-4089-B699-FE523CD146C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067587-D183-4D92-BAF8-F01B1AF51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207323-1323-4AAA-B79C-9F73CCE2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B89A-BC59-4179-9626-F0EAECB4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397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D1CB64-3C0F-4942-AB83-5687129B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27D1CA-8357-4BAC-84A1-6DF0A736A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6017B4-61AE-4650-866C-3A1563B6A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8067-80E1-4089-B699-FE523CD146C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5E2FE3-B123-4726-8CA9-FFAD62EA3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0D0B89-0AB2-4194-869E-CE112C52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B89A-BC59-4179-9626-F0EAECB4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674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7A60A1-3A87-46FC-9975-F5F0DE7E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C3152D-4142-447A-A568-94E965F805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C383D00-9B2E-4E20-ABFB-3F4BE8DD9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5533CA-097A-4900-9A6F-773219205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8067-80E1-4089-B699-FE523CD146C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821C8F-0B3B-4C96-881E-C5805FF28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021D16-7BBC-4DD2-B3E4-CD584C052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B89A-BC59-4179-9626-F0EAECB4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120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D05AC8-D2CD-499B-9FA7-48E7EC40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FB3344-8D30-400D-B6FE-543282439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690F44-17EC-43A0-9F03-7CBD0BDAE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E19C6D-6D2C-4196-908C-FF04D6970A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3B4F86-ED6B-494F-83F8-8BE1843B7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2FFC6A3-7B28-43E5-99EE-1D67E9961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8067-80E1-4089-B699-FE523CD146C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E016413-453A-4097-86D2-E6433730F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3636F45-5950-4D98-89BF-4E940146C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B89A-BC59-4179-9626-F0EAECB4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397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850B84-AE34-4085-8E98-8983B7BF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C368CB-550B-4EE5-9960-832A5F268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8067-80E1-4089-B699-FE523CD146C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9A94DF-ECF2-49CB-AA8A-73027E8FA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EE6A72-8DB5-4037-8561-1BCA540FF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B89A-BC59-4179-9626-F0EAECB4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316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A978E6-54EE-461F-A789-BC0BF8A4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8067-80E1-4089-B699-FE523CD146C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72CE763-A67B-4A3A-9B57-A5DBD0599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26B8CB-0262-4819-98B5-51C1B573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B89A-BC59-4179-9626-F0EAECB4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318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03303C-4D7F-4802-86AE-8A195C0AF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E5695B-732E-4C3B-B5BF-90719F369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1E7C24-A207-4389-8987-027839331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492014-4766-4802-8D3C-839524033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8067-80E1-4089-B699-FE523CD146C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876F9C-B856-43B3-8CE7-5692581BE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A8CB32-6972-44A0-BACF-2CAC78743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B89A-BC59-4179-9626-F0EAECB4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6925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097A91-393A-4F08-9413-45382E92D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E2F44EC-CE93-4212-9F49-CE6F54A0E4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FC0947-E1E7-4881-A542-A552D831E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5A0F1D-A7E7-41CA-BC7A-1ABC6315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28067-80E1-4089-B699-FE523CD146C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CAED57B-65FE-4A94-BB60-039EEE5FB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5121DB-E2CB-48F2-A241-8DCD9A05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EB89A-BC59-4179-9626-F0EAECB4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819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A2E34D-4B6A-44C9-9850-49D3CF934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B8841C-8DC3-4800-98F1-894BA5EB0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485C8A-5F57-4AF0-AE2B-0F360C4D5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28067-80E1-4089-B699-FE523CD146CC}" type="datetimeFigureOut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10FBB1-CFE7-431B-899A-133C1DE53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84660-C2E4-4D9E-858C-63BF86F9C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EB89A-BC59-4179-9626-F0EAECB43E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47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23935" y="2461257"/>
            <a:ext cx="675556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크루 </a:t>
            </a:r>
            <a:r>
              <a:rPr lang="ko-KR" altLang="en-US" sz="3200" dirty="0" err="1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스타즈</a:t>
            </a:r>
            <a:r>
              <a:rPr lang="ko-KR" altLang="en-US" sz="320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 개발 기획</a:t>
            </a:r>
            <a:endParaRPr lang="en-US" altLang="ko-KR" sz="3200" dirty="0">
              <a:solidFill>
                <a:srgbClr val="FFC000"/>
              </a:solidFill>
              <a:latin typeface="KoPubDotum Bold" charset="-127"/>
              <a:ea typeface="KoPubDotum Bold" charset="-127"/>
              <a:cs typeface="KoPubDotum Bold" charset="-127"/>
            </a:endParaRPr>
          </a:p>
          <a:p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브롤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 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스타즈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 모작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331502" y="560449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발표자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김민석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23935" y="209192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개인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49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D0A309C-EE3B-4CB8-96C3-082603182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860" y="2201030"/>
            <a:ext cx="5254514" cy="24266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624F13-6E18-408A-81E7-D4C36CBE926A}"/>
              </a:ext>
            </a:extLst>
          </p:cNvPr>
          <p:cNvSpPr txBox="1"/>
          <p:nvPr/>
        </p:nvSpPr>
        <p:spPr>
          <a:xfrm>
            <a:off x="1208190" y="3306741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경험</a:t>
            </a:r>
            <a:r>
              <a:rPr kumimoji="1" lang="en-US" altLang="ko-KR" sz="1600" dirty="0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 Up</a:t>
            </a:r>
            <a:endParaRPr kumimoji="1" lang="ko-KR" altLang="en-US" sz="1600" dirty="0">
              <a:solidFill>
                <a:srgbClr val="FFC000"/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491E8F-363E-4958-A397-852A929D5B7B}"/>
              </a:ext>
            </a:extLst>
          </p:cNvPr>
          <p:cNvSpPr txBox="1"/>
          <p:nvPr/>
        </p:nvSpPr>
        <p:spPr>
          <a:xfrm>
            <a:off x="1208190" y="2238507"/>
            <a:ext cx="63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03</a:t>
            </a:r>
            <a:endParaRPr kumimoji="1" lang="ko-KR" altLang="en-US" sz="3200" dirty="0">
              <a:solidFill>
                <a:srgbClr val="FFC000"/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EE3B8-5338-48D4-A186-5E5544DD03BB}"/>
              </a:ext>
            </a:extLst>
          </p:cNvPr>
          <p:cNvSpPr txBox="1"/>
          <p:nvPr/>
        </p:nvSpPr>
        <p:spPr>
          <a:xfrm>
            <a:off x="1208190" y="2823282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UI </a:t>
            </a:r>
            <a:r>
              <a:rPr kumimoji="1" lang="ko-KR" altLang="en-US" sz="2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및 추가 컨텐츠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B9048E-DB27-47B2-9595-33904E159A41}"/>
              </a:ext>
            </a:extLst>
          </p:cNvPr>
          <p:cNvSpPr txBox="1"/>
          <p:nvPr/>
        </p:nvSpPr>
        <p:spPr>
          <a:xfrm>
            <a:off x="1208190" y="3704451"/>
            <a:ext cx="2260555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UX</a:t>
            </a:r>
            <a:r>
              <a:rPr kumimoji="1" lang="ko-KR" altLang="en-US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을 고려한 다양한 컨텐츠 개발</a:t>
            </a:r>
            <a:endParaRPr kumimoji="1" lang="en-US" altLang="ko-KR" sz="1100" dirty="0">
              <a:solidFill>
                <a:schemeClr val="bg1">
                  <a:lumMod val="5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00" dirty="0">
              <a:solidFill>
                <a:schemeClr val="bg1">
                  <a:lumMod val="5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5C74BF-95A1-4C1B-903A-92469B268C1B}"/>
              </a:ext>
            </a:extLst>
          </p:cNvPr>
          <p:cNvSpPr/>
          <p:nvPr/>
        </p:nvSpPr>
        <p:spPr>
          <a:xfrm>
            <a:off x="5310836" y="4768770"/>
            <a:ext cx="6096000" cy="34156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latin typeface="KoPubDotum Light" charset="-127"/>
                <a:ea typeface="KoPubDotum Light" charset="-127"/>
                <a:cs typeface="KoPubDotum Light" charset="-127"/>
              </a:rPr>
              <a:t>다양한 캐릭터</a:t>
            </a:r>
          </a:p>
        </p:txBody>
      </p:sp>
    </p:spTree>
    <p:extLst>
      <p:ext uri="{BB962C8B-B14F-4D97-AF65-F5344CB8AC3E}">
        <p14:creationId xmlns:p14="http://schemas.microsoft.com/office/powerpoint/2010/main" val="111655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6BBE51C-3DFD-433D-96FD-F91AB77A8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860" y="2201030"/>
            <a:ext cx="5249952" cy="24245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624F13-6E18-408A-81E7-D4C36CBE926A}"/>
              </a:ext>
            </a:extLst>
          </p:cNvPr>
          <p:cNvSpPr txBox="1"/>
          <p:nvPr/>
        </p:nvSpPr>
        <p:spPr>
          <a:xfrm>
            <a:off x="1208190" y="3306741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경험</a:t>
            </a:r>
            <a:r>
              <a:rPr kumimoji="1" lang="en-US" altLang="ko-KR" sz="1600" dirty="0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 Up</a:t>
            </a:r>
            <a:endParaRPr kumimoji="1" lang="ko-KR" altLang="en-US" sz="1600" dirty="0">
              <a:solidFill>
                <a:srgbClr val="FFC000"/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491E8F-363E-4958-A397-852A929D5B7B}"/>
              </a:ext>
            </a:extLst>
          </p:cNvPr>
          <p:cNvSpPr txBox="1"/>
          <p:nvPr/>
        </p:nvSpPr>
        <p:spPr>
          <a:xfrm>
            <a:off x="1208190" y="2238507"/>
            <a:ext cx="63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03</a:t>
            </a:r>
            <a:endParaRPr kumimoji="1" lang="ko-KR" altLang="en-US" sz="3200" dirty="0">
              <a:solidFill>
                <a:srgbClr val="FFC000"/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EE3B8-5338-48D4-A186-5E5544DD03BB}"/>
              </a:ext>
            </a:extLst>
          </p:cNvPr>
          <p:cNvSpPr txBox="1"/>
          <p:nvPr/>
        </p:nvSpPr>
        <p:spPr>
          <a:xfrm>
            <a:off x="1208190" y="2823282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UI </a:t>
            </a:r>
            <a:r>
              <a:rPr kumimoji="1" lang="ko-KR" altLang="en-US" sz="2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및 추가 컨텐츠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B9048E-DB27-47B2-9595-33904E159A41}"/>
              </a:ext>
            </a:extLst>
          </p:cNvPr>
          <p:cNvSpPr txBox="1"/>
          <p:nvPr/>
        </p:nvSpPr>
        <p:spPr>
          <a:xfrm>
            <a:off x="1208190" y="3704451"/>
            <a:ext cx="2260555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UX</a:t>
            </a:r>
            <a:r>
              <a:rPr kumimoji="1" lang="ko-KR" altLang="en-US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을 고려한 다양한 컨텐츠 개발</a:t>
            </a:r>
            <a:endParaRPr kumimoji="1" lang="en-US" altLang="ko-KR" sz="1100" dirty="0">
              <a:solidFill>
                <a:schemeClr val="bg1">
                  <a:lumMod val="5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00" dirty="0">
              <a:solidFill>
                <a:schemeClr val="bg1">
                  <a:lumMod val="5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5C74BF-95A1-4C1B-903A-92469B268C1B}"/>
              </a:ext>
            </a:extLst>
          </p:cNvPr>
          <p:cNvSpPr/>
          <p:nvPr/>
        </p:nvSpPr>
        <p:spPr>
          <a:xfrm>
            <a:off x="5310836" y="4768770"/>
            <a:ext cx="6096000" cy="34156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latin typeface="KoPubDotum Light" charset="-127"/>
                <a:ea typeface="KoPubDotum Light" charset="-127"/>
                <a:cs typeface="KoPubDotum Light" charset="-127"/>
              </a:rPr>
              <a:t>프로필</a:t>
            </a:r>
          </a:p>
        </p:txBody>
      </p:sp>
    </p:spTree>
    <p:extLst>
      <p:ext uri="{BB962C8B-B14F-4D97-AF65-F5344CB8AC3E}">
        <p14:creationId xmlns:p14="http://schemas.microsoft.com/office/powerpoint/2010/main" val="299713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87D85D-6ABA-4E1F-9F4E-B5744FC7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862" y="2207201"/>
            <a:ext cx="5249948" cy="24245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624F13-6E18-408A-81E7-D4C36CBE926A}"/>
              </a:ext>
            </a:extLst>
          </p:cNvPr>
          <p:cNvSpPr txBox="1"/>
          <p:nvPr/>
        </p:nvSpPr>
        <p:spPr>
          <a:xfrm>
            <a:off x="1208190" y="3306741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경험</a:t>
            </a:r>
            <a:r>
              <a:rPr kumimoji="1" lang="en-US" altLang="ko-KR" sz="1600" dirty="0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 Up</a:t>
            </a:r>
            <a:endParaRPr kumimoji="1" lang="ko-KR" altLang="en-US" sz="1600" dirty="0">
              <a:solidFill>
                <a:srgbClr val="FFC000"/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491E8F-363E-4958-A397-852A929D5B7B}"/>
              </a:ext>
            </a:extLst>
          </p:cNvPr>
          <p:cNvSpPr txBox="1"/>
          <p:nvPr/>
        </p:nvSpPr>
        <p:spPr>
          <a:xfrm>
            <a:off x="1208190" y="2238507"/>
            <a:ext cx="63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03</a:t>
            </a:r>
            <a:endParaRPr kumimoji="1" lang="ko-KR" altLang="en-US" sz="3200" dirty="0">
              <a:solidFill>
                <a:srgbClr val="FFC000"/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EE3B8-5338-48D4-A186-5E5544DD03BB}"/>
              </a:ext>
            </a:extLst>
          </p:cNvPr>
          <p:cNvSpPr txBox="1"/>
          <p:nvPr/>
        </p:nvSpPr>
        <p:spPr>
          <a:xfrm>
            <a:off x="1208190" y="2823282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UI </a:t>
            </a:r>
            <a:r>
              <a:rPr kumimoji="1" lang="ko-KR" altLang="en-US" sz="2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및 추가 컨텐츠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B9048E-DB27-47B2-9595-33904E159A41}"/>
              </a:ext>
            </a:extLst>
          </p:cNvPr>
          <p:cNvSpPr txBox="1"/>
          <p:nvPr/>
        </p:nvSpPr>
        <p:spPr>
          <a:xfrm>
            <a:off x="1208190" y="3704451"/>
            <a:ext cx="2260555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UX</a:t>
            </a:r>
            <a:r>
              <a:rPr kumimoji="1" lang="ko-KR" altLang="en-US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을 고려한 다양한 컨텐츠 개발</a:t>
            </a:r>
            <a:endParaRPr kumimoji="1" lang="en-US" altLang="ko-KR" sz="1100" dirty="0">
              <a:solidFill>
                <a:schemeClr val="bg1">
                  <a:lumMod val="5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00" dirty="0">
              <a:solidFill>
                <a:schemeClr val="bg1">
                  <a:lumMod val="5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5C74BF-95A1-4C1B-903A-92469B268C1B}"/>
              </a:ext>
            </a:extLst>
          </p:cNvPr>
          <p:cNvSpPr/>
          <p:nvPr/>
        </p:nvSpPr>
        <p:spPr>
          <a:xfrm>
            <a:off x="5310836" y="4768770"/>
            <a:ext cx="6096000" cy="34156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latin typeface="KoPubDotum Light" charset="-127"/>
                <a:ea typeface="KoPubDotum Light" charset="-127"/>
                <a:cs typeface="KoPubDotum Light" charset="-127"/>
              </a:rPr>
              <a:t>상점</a:t>
            </a:r>
          </a:p>
        </p:txBody>
      </p:sp>
    </p:spTree>
    <p:extLst>
      <p:ext uri="{BB962C8B-B14F-4D97-AF65-F5344CB8AC3E}">
        <p14:creationId xmlns:p14="http://schemas.microsoft.com/office/powerpoint/2010/main" val="88102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D9BD993-7A53-498A-9081-566581BC4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010" y="2207201"/>
            <a:ext cx="5248800" cy="24240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624F13-6E18-408A-81E7-D4C36CBE926A}"/>
              </a:ext>
            </a:extLst>
          </p:cNvPr>
          <p:cNvSpPr txBox="1"/>
          <p:nvPr/>
        </p:nvSpPr>
        <p:spPr>
          <a:xfrm>
            <a:off x="1208190" y="3306741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경험</a:t>
            </a:r>
            <a:r>
              <a:rPr kumimoji="1" lang="en-US" altLang="ko-KR" sz="1600" dirty="0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 Up</a:t>
            </a:r>
            <a:endParaRPr kumimoji="1" lang="ko-KR" altLang="en-US" sz="1600" dirty="0">
              <a:solidFill>
                <a:srgbClr val="FFC000"/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491E8F-363E-4958-A397-852A929D5B7B}"/>
              </a:ext>
            </a:extLst>
          </p:cNvPr>
          <p:cNvSpPr txBox="1"/>
          <p:nvPr/>
        </p:nvSpPr>
        <p:spPr>
          <a:xfrm>
            <a:off x="1208190" y="2238507"/>
            <a:ext cx="63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03</a:t>
            </a:r>
            <a:endParaRPr kumimoji="1" lang="ko-KR" altLang="en-US" sz="3200" dirty="0">
              <a:solidFill>
                <a:srgbClr val="FFC000"/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EE3B8-5338-48D4-A186-5E5544DD03BB}"/>
              </a:ext>
            </a:extLst>
          </p:cNvPr>
          <p:cNvSpPr txBox="1"/>
          <p:nvPr/>
        </p:nvSpPr>
        <p:spPr>
          <a:xfrm>
            <a:off x="1208190" y="2823282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UI </a:t>
            </a:r>
            <a:r>
              <a:rPr kumimoji="1" lang="ko-KR" altLang="en-US" sz="2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및 추가 컨텐츠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B9048E-DB27-47B2-9595-33904E159A41}"/>
              </a:ext>
            </a:extLst>
          </p:cNvPr>
          <p:cNvSpPr txBox="1"/>
          <p:nvPr/>
        </p:nvSpPr>
        <p:spPr>
          <a:xfrm>
            <a:off x="1208190" y="3704451"/>
            <a:ext cx="2260555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UX</a:t>
            </a:r>
            <a:r>
              <a:rPr kumimoji="1" lang="ko-KR" altLang="en-US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을 고려한 다양한 컨텐츠 개발</a:t>
            </a:r>
            <a:endParaRPr kumimoji="1" lang="en-US" altLang="ko-KR" sz="1100" dirty="0">
              <a:solidFill>
                <a:schemeClr val="bg1">
                  <a:lumMod val="5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00" dirty="0">
              <a:solidFill>
                <a:schemeClr val="bg1">
                  <a:lumMod val="5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5C74BF-95A1-4C1B-903A-92469B268C1B}"/>
              </a:ext>
            </a:extLst>
          </p:cNvPr>
          <p:cNvSpPr/>
          <p:nvPr/>
        </p:nvSpPr>
        <p:spPr>
          <a:xfrm>
            <a:off x="5310836" y="4768770"/>
            <a:ext cx="6096000" cy="34156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latin typeface="KoPubDotum Light" charset="-127"/>
                <a:ea typeface="KoPubDotum Light" charset="-127"/>
                <a:cs typeface="KoPubDotum Light" charset="-127"/>
              </a:rPr>
              <a:t>친구 추가</a:t>
            </a:r>
          </a:p>
        </p:txBody>
      </p:sp>
    </p:spTree>
    <p:extLst>
      <p:ext uri="{BB962C8B-B14F-4D97-AF65-F5344CB8AC3E}">
        <p14:creationId xmlns:p14="http://schemas.microsoft.com/office/powerpoint/2010/main" val="53502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87D85D-6ABA-4E1F-9F4E-B5744FC7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862" y="2207201"/>
            <a:ext cx="5249948" cy="24245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624F13-6E18-408A-81E7-D4C36CBE926A}"/>
              </a:ext>
            </a:extLst>
          </p:cNvPr>
          <p:cNvSpPr txBox="1"/>
          <p:nvPr/>
        </p:nvSpPr>
        <p:spPr>
          <a:xfrm>
            <a:off x="1208190" y="3306741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경험</a:t>
            </a:r>
            <a:r>
              <a:rPr kumimoji="1" lang="en-US" altLang="ko-KR" sz="1600" dirty="0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 Up</a:t>
            </a:r>
            <a:endParaRPr kumimoji="1" lang="ko-KR" altLang="en-US" sz="1600" dirty="0">
              <a:solidFill>
                <a:srgbClr val="FFC000"/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491E8F-363E-4958-A397-852A929D5B7B}"/>
              </a:ext>
            </a:extLst>
          </p:cNvPr>
          <p:cNvSpPr txBox="1"/>
          <p:nvPr/>
        </p:nvSpPr>
        <p:spPr>
          <a:xfrm>
            <a:off x="1208190" y="2238507"/>
            <a:ext cx="63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03</a:t>
            </a:r>
            <a:endParaRPr kumimoji="1" lang="ko-KR" altLang="en-US" sz="3200" dirty="0">
              <a:solidFill>
                <a:srgbClr val="FFC000"/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EE3B8-5338-48D4-A186-5E5544DD03BB}"/>
              </a:ext>
            </a:extLst>
          </p:cNvPr>
          <p:cNvSpPr txBox="1"/>
          <p:nvPr/>
        </p:nvSpPr>
        <p:spPr>
          <a:xfrm>
            <a:off x="1208190" y="2823282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UI </a:t>
            </a:r>
            <a:r>
              <a:rPr kumimoji="1" lang="ko-KR" altLang="en-US" sz="2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및 추가 컨텐츠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B9048E-DB27-47B2-9595-33904E159A41}"/>
              </a:ext>
            </a:extLst>
          </p:cNvPr>
          <p:cNvSpPr txBox="1"/>
          <p:nvPr/>
        </p:nvSpPr>
        <p:spPr>
          <a:xfrm>
            <a:off x="1208190" y="3704451"/>
            <a:ext cx="2260555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UX</a:t>
            </a:r>
            <a:r>
              <a:rPr kumimoji="1" lang="ko-KR" altLang="en-US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을 고려한 다양한 컨텐츠 개발</a:t>
            </a:r>
            <a:endParaRPr kumimoji="1" lang="en-US" altLang="ko-KR" sz="1100" dirty="0">
              <a:solidFill>
                <a:schemeClr val="bg1">
                  <a:lumMod val="5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00" dirty="0">
              <a:solidFill>
                <a:schemeClr val="bg1">
                  <a:lumMod val="5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5C74BF-95A1-4C1B-903A-92469B268C1B}"/>
              </a:ext>
            </a:extLst>
          </p:cNvPr>
          <p:cNvSpPr/>
          <p:nvPr/>
        </p:nvSpPr>
        <p:spPr>
          <a:xfrm>
            <a:off x="5310836" y="4768770"/>
            <a:ext cx="6096000" cy="34156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latin typeface="KoPubDotum Light" charset="-127"/>
                <a:ea typeface="KoPubDotum Light" charset="-127"/>
                <a:cs typeface="KoPubDotum Light" charset="-127"/>
              </a:rPr>
              <a:t>결제 시스템</a:t>
            </a:r>
          </a:p>
        </p:txBody>
      </p:sp>
    </p:spTree>
    <p:extLst>
      <p:ext uri="{BB962C8B-B14F-4D97-AF65-F5344CB8AC3E}">
        <p14:creationId xmlns:p14="http://schemas.microsoft.com/office/powerpoint/2010/main" val="108889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A72BC87-32CC-4AF4-9EA6-556BA8161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843" y="2205347"/>
            <a:ext cx="5253967" cy="2426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624F13-6E18-408A-81E7-D4C36CBE926A}"/>
              </a:ext>
            </a:extLst>
          </p:cNvPr>
          <p:cNvSpPr txBox="1"/>
          <p:nvPr/>
        </p:nvSpPr>
        <p:spPr>
          <a:xfrm>
            <a:off x="1208190" y="3306741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경험</a:t>
            </a:r>
            <a:r>
              <a:rPr kumimoji="1" lang="en-US" altLang="ko-KR" sz="1600" dirty="0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 Up</a:t>
            </a:r>
            <a:endParaRPr kumimoji="1" lang="ko-KR" altLang="en-US" sz="1600" dirty="0">
              <a:solidFill>
                <a:srgbClr val="FFC000"/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491E8F-363E-4958-A397-852A929D5B7B}"/>
              </a:ext>
            </a:extLst>
          </p:cNvPr>
          <p:cNvSpPr txBox="1"/>
          <p:nvPr/>
        </p:nvSpPr>
        <p:spPr>
          <a:xfrm>
            <a:off x="1208190" y="2238507"/>
            <a:ext cx="63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03</a:t>
            </a:r>
            <a:endParaRPr kumimoji="1" lang="ko-KR" altLang="en-US" sz="3200" dirty="0">
              <a:solidFill>
                <a:srgbClr val="FFC000"/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EE3B8-5338-48D4-A186-5E5544DD03BB}"/>
              </a:ext>
            </a:extLst>
          </p:cNvPr>
          <p:cNvSpPr txBox="1"/>
          <p:nvPr/>
        </p:nvSpPr>
        <p:spPr>
          <a:xfrm>
            <a:off x="1208190" y="2823282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UI </a:t>
            </a:r>
            <a:r>
              <a:rPr kumimoji="1" lang="ko-KR" altLang="en-US" sz="2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및 추가 컨텐츠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B9048E-DB27-47B2-9595-33904E159A41}"/>
              </a:ext>
            </a:extLst>
          </p:cNvPr>
          <p:cNvSpPr txBox="1"/>
          <p:nvPr/>
        </p:nvSpPr>
        <p:spPr>
          <a:xfrm>
            <a:off x="1208190" y="3704451"/>
            <a:ext cx="2260555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UX</a:t>
            </a:r>
            <a:r>
              <a:rPr kumimoji="1" lang="ko-KR" altLang="en-US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을 고려한 다양한 컨텐츠 개발</a:t>
            </a:r>
            <a:endParaRPr kumimoji="1" lang="en-US" altLang="ko-KR" sz="1100" dirty="0">
              <a:solidFill>
                <a:schemeClr val="bg1">
                  <a:lumMod val="5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00" dirty="0">
              <a:solidFill>
                <a:schemeClr val="bg1">
                  <a:lumMod val="5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5C74BF-95A1-4C1B-903A-92469B268C1B}"/>
              </a:ext>
            </a:extLst>
          </p:cNvPr>
          <p:cNvSpPr/>
          <p:nvPr/>
        </p:nvSpPr>
        <p:spPr>
          <a:xfrm>
            <a:off x="5310836" y="4768770"/>
            <a:ext cx="6096000" cy="34156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latin typeface="KoPubDotum Light" charset="-127"/>
                <a:ea typeface="KoPubDotum Light" charset="-127"/>
                <a:cs typeface="KoPubDotum Light" charset="-127"/>
              </a:rPr>
              <a:t>전투 기록</a:t>
            </a:r>
            <a:r>
              <a:rPr lang="en-US" altLang="ko-KR" sz="1400" dirty="0">
                <a:latin typeface="KoPubDotum Light" charset="-127"/>
                <a:ea typeface="KoPubDotum Light" charset="-127"/>
                <a:cs typeface="KoPubDotum Light" charset="-127"/>
              </a:rPr>
              <a:t>&amp; </a:t>
            </a:r>
            <a:r>
              <a:rPr lang="ko-KR" altLang="en-US" sz="1400" dirty="0">
                <a:latin typeface="KoPubDotum Light" charset="-127"/>
                <a:ea typeface="KoPubDotum Light" charset="-127"/>
                <a:cs typeface="KoPubDotum Light" charset="-127"/>
              </a:rPr>
              <a:t>순위</a:t>
            </a:r>
          </a:p>
        </p:txBody>
      </p:sp>
    </p:spTree>
    <p:extLst>
      <p:ext uri="{BB962C8B-B14F-4D97-AF65-F5344CB8AC3E}">
        <p14:creationId xmlns:p14="http://schemas.microsoft.com/office/powerpoint/2010/main" val="9509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oogle Shape;134;p17">
            <a:extLst>
              <a:ext uri="{FF2B5EF4-FFF2-40B4-BE49-F238E27FC236}">
                <a16:creationId xmlns:a16="http://schemas.microsoft.com/office/drawing/2014/main" id="{AF7CD144-47AC-48A9-B77C-3F61CF6B6A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4978009"/>
              </p:ext>
            </p:extLst>
          </p:nvPr>
        </p:nvGraphicFramePr>
        <p:xfrm>
          <a:off x="1350730" y="1882187"/>
          <a:ext cx="9841142" cy="43841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735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0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09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09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09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509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509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solidFill>
                            <a:srgbClr val="D8D8D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Contents</a:t>
                      </a:r>
                      <a:endParaRPr sz="1800" u="none" strike="noStrike" cap="none" dirty="0">
                        <a:solidFill>
                          <a:srgbClr val="D8D8D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444040"/>
                        </a:gs>
                        <a:gs pos="50000">
                          <a:srgbClr val="625D5D"/>
                        </a:gs>
                        <a:gs pos="100000">
                          <a:srgbClr val="767070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rgbClr val="D8D8D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W1</a:t>
                      </a:r>
                      <a:endParaRPr sz="1200" u="none" strike="noStrike" cap="none" dirty="0">
                        <a:solidFill>
                          <a:srgbClr val="D8D8D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444040"/>
                        </a:gs>
                        <a:gs pos="50000">
                          <a:srgbClr val="625D5D"/>
                        </a:gs>
                        <a:gs pos="100000">
                          <a:srgbClr val="767070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rgbClr val="D8D8D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W2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444040"/>
                        </a:gs>
                        <a:gs pos="50000">
                          <a:srgbClr val="625D5D"/>
                        </a:gs>
                        <a:gs pos="100000">
                          <a:srgbClr val="767070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>
                          <a:solidFill>
                            <a:srgbClr val="D8D8D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W3</a:t>
                      </a:r>
                      <a:endParaRPr sz="1200" u="none" strike="noStrike" cap="none">
                        <a:solidFill>
                          <a:srgbClr val="D8D8D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444040"/>
                        </a:gs>
                        <a:gs pos="50000">
                          <a:srgbClr val="625D5D"/>
                        </a:gs>
                        <a:gs pos="100000">
                          <a:srgbClr val="767070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rgbClr val="D8D8D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W4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444040"/>
                        </a:gs>
                        <a:gs pos="50000">
                          <a:srgbClr val="625D5D"/>
                        </a:gs>
                        <a:gs pos="100000">
                          <a:srgbClr val="767070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rgbClr val="D8D8D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W5</a:t>
                      </a:r>
                      <a:endParaRPr sz="1200" u="none" strike="noStrike" cap="none" dirty="0">
                        <a:solidFill>
                          <a:srgbClr val="D8D8D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444040"/>
                        </a:gs>
                        <a:gs pos="50000">
                          <a:srgbClr val="625D5D"/>
                        </a:gs>
                        <a:gs pos="100000">
                          <a:srgbClr val="767070"/>
                        </a:gs>
                      </a:gsLst>
                      <a:lin ang="162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rgbClr val="D8D8D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W6</a:t>
                      </a: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444040"/>
                        </a:gs>
                        <a:gs pos="50000">
                          <a:srgbClr val="625D5D"/>
                        </a:gs>
                        <a:gs pos="100000">
                          <a:srgbClr val="767070"/>
                        </a:gs>
                      </a:gsLst>
                      <a:lin ang="162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캐릭터 </a:t>
                      </a:r>
                      <a:r>
                        <a:rPr lang="en-US" altLang="ko-KR" sz="10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&amp; </a:t>
                      </a:r>
                      <a:r>
                        <a:rPr lang="ko-KR" altLang="en-US" sz="1000" b="1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맵 디자인</a:t>
                      </a:r>
                      <a:endParaRPr sz="10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네트워크 적용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기본 </a:t>
                      </a:r>
                      <a:r>
                        <a:rPr lang="en-US" altLang="ko-KR" sz="10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UI</a:t>
                      </a:r>
                      <a:endParaRPr sz="10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상점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친구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결제 시스템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b="1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17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전투 기록</a:t>
                      </a:r>
                      <a:endParaRPr sz="1000" b="1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2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000" b="1" u="none" strike="noStrike" cap="none" dirty="0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최적화</a:t>
                      </a:r>
                      <a:endParaRPr sz="1000" b="1" u="none" strike="noStrike" cap="none" dirty="0">
                        <a:solidFill>
                          <a:schemeClr val="lt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5" name="Google Shape;139;p17">
            <a:extLst>
              <a:ext uri="{FF2B5EF4-FFF2-40B4-BE49-F238E27FC236}">
                <a16:creationId xmlns:a16="http://schemas.microsoft.com/office/drawing/2014/main" id="{B700079B-D4DE-4F95-8EE0-9E8E22DA9852}"/>
              </a:ext>
            </a:extLst>
          </p:cNvPr>
          <p:cNvSpPr/>
          <p:nvPr/>
        </p:nvSpPr>
        <p:spPr>
          <a:xfrm>
            <a:off x="5815045" y="3818647"/>
            <a:ext cx="1260000" cy="144000"/>
          </a:xfrm>
          <a:prstGeom prst="roundRect">
            <a:avLst>
              <a:gd name="adj" fmla="val 33767"/>
            </a:avLst>
          </a:prstGeom>
          <a:solidFill>
            <a:srgbClr val="BFBFBF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7</a:t>
            </a:r>
            <a:r>
              <a:rPr lang="en-US" sz="1050" dirty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Days</a:t>
            </a:r>
            <a:endParaRPr sz="1050" b="0" i="0" u="none" strike="noStrike" cap="none" dirty="0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1" name="Google Shape;145;p17">
            <a:extLst>
              <a:ext uri="{FF2B5EF4-FFF2-40B4-BE49-F238E27FC236}">
                <a16:creationId xmlns:a16="http://schemas.microsoft.com/office/drawing/2014/main" id="{D346DCCC-9C7C-4F27-86FE-5B03BD458D5F}"/>
              </a:ext>
            </a:extLst>
          </p:cNvPr>
          <p:cNvSpPr/>
          <p:nvPr/>
        </p:nvSpPr>
        <p:spPr>
          <a:xfrm>
            <a:off x="9157384" y="6428854"/>
            <a:ext cx="890506" cy="144000"/>
          </a:xfrm>
          <a:prstGeom prst="roundRect">
            <a:avLst>
              <a:gd name="adj" fmla="val 33767"/>
            </a:avLst>
          </a:prstGeom>
          <a:solidFill>
            <a:srgbClr val="BFBFBF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Plan</a:t>
            </a:r>
            <a:endParaRPr sz="8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2" name="Google Shape;146;p17">
            <a:extLst>
              <a:ext uri="{FF2B5EF4-FFF2-40B4-BE49-F238E27FC236}">
                <a16:creationId xmlns:a16="http://schemas.microsoft.com/office/drawing/2014/main" id="{7AF54772-5B14-481E-906D-44BF8BB89CF1}"/>
              </a:ext>
            </a:extLst>
          </p:cNvPr>
          <p:cNvSpPr/>
          <p:nvPr/>
        </p:nvSpPr>
        <p:spPr>
          <a:xfrm>
            <a:off x="10136269" y="6428854"/>
            <a:ext cx="890506" cy="144000"/>
          </a:xfrm>
          <a:prstGeom prst="roundRect">
            <a:avLst>
              <a:gd name="adj" fmla="val 33767"/>
            </a:avLst>
          </a:prstGeom>
          <a:solidFill>
            <a:srgbClr val="FEE599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Progress</a:t>
            </a:r>
            <a:endParaRPr sz="800" b="0" i="0" u="none" strike="noStrike" cap="none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0A9334-F7C8-45CE-B29A-43F4334A9902}"/>
              </a:ext>
            </a:extLst>
          </p:cNvPr>
          <p:cNvSpPr txBox="1"/>
          <p:nvPr/>
        </p:nvSpPr>
        <p:spPr>
          <a:xfrm>
            <a:off x="5819854" y="223941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03</a:t>
            </a:r>
            <a:endParaRPr kumimoji="1" lang="ko-KR" altLang="en-US" sz="2800" dirty="0">
              <a:solidFill>
                <a:srgbClr val="FFC000"/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BC56BFF-BEA5-4419-84CE-4C438B687AB7}"/>
              </a:ext>
            </a:extLst>
          </p:cNvPr>
          <p:cNvSpPr/>
          <p:nvPr/>
        </p:nvSpPr>
        <p:spPr>
          <a:xfrm>
            <a:off x="5459180" y="735984"/>
            <a:ext cx="13003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ko-KR" altLang="en-US" sz="20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개발 일정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143F67-81FC-4441-9217-FC873598A72D}"/>
              </a:ext>
            </a:extLst>
          </p:cNvPr>
          <p:cNvSpPr txBox="1"/>
          <p:nvPr/>
        </p:nvSpPr>
        <p:spPr>
          <a:xfrm>
            <a:off x="5514485" y="114321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dirty="0" err="1">
                <a:latin typeface="KoPubDotum Light" charset="-127"/>
                <a:ea typeface="KoPubDotum Light" charset="-127"/>
                <a:cs typeface="KoPubDotum Light" charset="-127"/>
              </a:rPr>
              <a:t>간트</a:t>
            </a:r>
            <a:r>
              <a:rPr kumimoji="1" lang="ko-KR" altLang="en-US" dirty="0">
                <a:latin typeface="KoPubDotum Light" charset="-127"/>
                <a:ea typeface="KoPubDotum Light" charset="-127"/>
                <a:cs typeface="KoPubDotum Light" charset="-127"/>
              </a:rPr>
              <a:t> 차트</a:t>
            </a:r>
          </a:p>
        </p:txBody>
      </p:sp>
      <p:sp>
        <p:nvSpPr>
          <p:cNvPr id="37" name="Google Shape;139;p17">
            <a:extLst>
              <a:ext uri="{FF2B5EF4-FFF2-40B4-BE49-F238E27FC236}">
                <a16:creationId xmlns:a16="http://schemas.microsoft.com/office/drawing/2014/main" id="{5DE9BD41-40AA-478B-9D94-3172C0EBF55D}"/>
              </a:ext>
            </a:extLst>
          </p:cNvPr>
          <p:cNvSpPr/>
          <p:nvPr/>
        </p:nvSpPr>
        <p:spPr>
          <a:xfrm>
            <a:off x="4475062" y="2811119"/>
            <a:ext cx="1260000" cy="144000"/>
          </a:xfrm>
          <a:prstGeom prst="roundRect">
            <a:avLst>
              <a:gd name="adj" fmla="val 33767"/>
            </a:avLst>
          </a:prstGeom>
          <a:solidFill>
            <a:srgbClr val="BFBFBF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7</a:t>
            </a:r>
            <a:r>
              <a:rPr lang="en-US" sz="1050" dirty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Days</a:t>
            </a:r>
            <a:endParaRPr sz="1050" b="0" i="0" u="none" strike="noStrike" cap="none" dirty="0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8" name="Google Shape;139;p17">
            <a:extLst>
              <a:ext uri="{FF2B5EF4-FFF2-40B4-BE49-F238E27FC236}">
                <a16:creationId xmlns:a16="http://schemas.microsoft.com/office/drawing/2014/main" id="{C9E6C38B-C4BD-4741-8A1D-BF77CB2DAAA5}"/>
              </a:ext>
            </a:extLst>
          </p:cNvPr>
          <p:cNvSpPr/>
          <p:nvPr/>
        </p:nvSpPr>
        <p:spPr>
          <a:xfrm>
            <a:off x="5815045" y="3309262"/>
            <a:ext cx="2628000" cy="144000"/>
          </a:xfrm>
          <a:prstGeom prst="roundRect">
            <a:avLst>
              <a:gd name="adj" fmla="val 33767"/>
            </a:avLst>
          </a:prstGeom>
          <a:solidFill>
            <a:srgbClr val="BFBFBF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dirty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14Days</a:t>
            </a:r>
            <a:endParaRPr sz="1050" b="0" i="0" u="none" strike="noStrike" cap="none" dirty="0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39" name="Google Shape;139;p17">
            <a:extLst>
              <a:ext uri="{FF2B5EF4-FFF2-40B4-BE49-F238E27FC236}">
                <a16:creationId xmlns:a16="http://schemas.microsoft.com/office/drawing/2014/main" id="{B827C907-ACFE-45CD-9E71-F8CEF5A64F81}"/>
              </a:ext>
            </a:extLst>
          </p:cNvPr>
          <p:cNvSpPr/>
          <p:nvPr/>
        </p:nvSpPr>
        <p:spPr>
          <a:xfrm>
            <a:off x="7183045" y="4320415"/>
            <a:ext cx="1260000" cy="144000"/>
          </a:xfrm>
          <a:prstGeom prst="roundRect">
            <a:avLst>
              <a:gd name="adj" fmla="val 33767"/>
            </a:avLst>
          </a:prstGeom>
          <a:solidFill>
            <a:srgbClr val="BFBFBF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7</a:t>
            </a:r>
            <a:r>
              <a:rPr lang="en-US" sz="1050" dirty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Days</a:t>
            </a:r>
            <a:endParaRPr sz="1050" b="0" i="0" u="none" strike="noStrike" cap="none" dirty="0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0" name="Google Shape;139;p17">
            <a:extLst>
              <a:ext uri="{FF2B5EF4-FFF2-40B4-BE49-F238E27FC236}">
                <a16:creationId xmlns:a16="http://schemas.microsoft.com/office/drawing/2014/main" id="{B636B3CE-5D2B-4634-9527-73E713B9710E}"/>
              </a:ext>
            </a:extLst>
          </p:cNvPr>
          <p:cNvSpPr/>
          <p:nvPr/>
        </p:nvSpPr>
        <p:spPr>
          <a:xfrm>
            <a:off x="8527384" y="4816504"/>
            <a:ext cx="1260000" cy="144000"/>
          </a:xfrm>
          <a:prstGeom prst="roundRect">
            <a:avLst>
              <a:gd name="adj" fmla="val 33767"/>
            </a:avLst>
          </a:prstGeom>
          <a:solidFill>
            <a:srgbClr val="BFBFBF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7</a:t>
            </a:r>
            <a:r>
              <a:rPr lang="en-US" sz="1050" dirty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Days</a:t>
            </a:r>
            <a:endParaRPr sz="1050" b="0" i="0" u="none" strike="noStrike" cap="none" dirty="0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1" name="Google Shape;139;p17">
            <a:extLst>
              <a:ext uri="{FF2B5EF4-FFF2-40B4-BE49-F238E27FC236}">
                <a16:creationId xmlns:a16="http://schemas.microsoft.com/office/drawing/2014/main" id="{B55E6ECC-B607-4CCE-81A1-F3167FBA6A30}"/>
              </a:ext>
            </a:extLst>
          </p:cNvPr>
          <p:cNvSpPr/>
          <p:nvPr/>
        </p:nvSpPr>
        <p:spPr>
          <a:xfrm>
            <a:off x="3112987" y="2306294"/>
            <a:ext cx="1260000" cy="144000"/>
          </a:xfrm>
          <a:prstGeom prst="roundRect">
            <a:avLst>
              <a:gd name="adj" fmla="val 33767"/>
            </a:avLst>
          </a:prstGeom>
          <a:solidFill>
            <a:srgbClr val="BFBFBF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7</a:t>
            </a:r>
            <a:r>
              <a:rPr lang="en-US" sz="1050" dirty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Days</a:t>
            </a:r>
            <a:endParaRPr sz="1050" b="0" i="0" u="none" strike="noStrike" cap="none" dirty="0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2" name="Google Shape;139;p17">
            <a:extLst>
              <a:ext uri="{FF2B5EF4-FFF2-40B4-BE49-F238E27FC236}">
                <a16:creationId xmlns:a16="http://schemas.microsoft.com/office/drawing/2014/main" id="{7EF5AC46-771F-4D96-8D4B-5B23334D4D0C}"/>
              </a:ext>
            </a:extLst>
          </p:cNvPr>
          <p:cNvSpPr/>
          <p:nvPr/>
        </p:nvSpPr>
        <p:spPr>
          <a:xfrm>
            <a:off x="9884247" y="5311804"/>
            <a:ext cx="612000" cy="144000"/>
          </a:xfrm>
          <a:prstGeom prst="roundRect">
            <a:avLst>
              <a:gd name="adj" fmla="val 33767"/>
            </a:avLst>
          </a:prstGeom>
          <a:solidFill>
            <a:srgbClr val="BFBFBF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dirty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3Days</a:t>
            </a:r>
            <a:endParaRPr sz="1050" b="0" i="0" u="none" strike="noStrike" cap="none" dirty="0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3" name="Google Shape;139;p17">
            <a:extLst>
              <a:ext uri="{FF2B5EF4-FFF2-40B4-BE49-F238E27FC236}">
                <a16:creationId xmlns:a16="http://schemas.microsoft.com/office/drawing/2014/main" id="{197D2FAE-82D4-4D3E-9CEE-F9B07901E4D0}"/>
              </a:ext>
            </a:extLst>
          </p:cNvPr>
          <p:cNvSpPr/>
          <p:nvPr/>
        </p:nvSpPr>
        <p:spPr>
          <a:xfrm>
            <a:off x="9884247" y="5825447"/>
            <a:ext cx="1260000" cy="144000"/>
          </a:xfrm>
          <a:prstGeom prst="roundRect">
            <a:avLst>
              <a:gd name="adj" fmla="val 33767"/>
            </a:avLst>
          </a:prstGeom>
          <a:solidFill>
            <a:srgbClr val="BFBFBF"/>
          </a:solidFill>
          <a:ln w="158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050" b="0" i="0" u="none" strike="noStrike" cap="none" dirty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7</a:t>
            </a:r>
            <a:r>
              <a:rPr lang="en-US" sz="1050" dirty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Days</a:t>
            </a:r>
            <a:endParaRPr sz="1050" b="0" i="0" u="none" strike="noStrike" cap="none" dirty="0">
              <a:solidFill>
                <a:srgbClr val="000000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43868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59CEFB-9BFB-48C9-B23B-81FE35261ABF}"/>
              </a:ext>
            </a:extLst>
          </p:cNvPr>
          <p:cNvSpPr/>
          <p:nvPr/>
        </p:nvSpPr>
        <p:spPr>
          <a:xfrm>
            <a:off x="-114299" y="-200025"/>
            <a:ext cx="13144500" cy="7467600"/>
          </a:xfrm>
          <a:prstGeom prst="rect">
            <a:avLst/>
          </a:prstGeom>
          <a:solidFill>
            <a:srgbClr val="FF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[R] 13"/>
          <p:cNvCxnSpPr/>
          <p:nvPr/>
        </p:nvCxnSpPr>
        <p:spPr>
          <a:xfrm>
            <a:off x="-1" y="3803753"/>
            <a:ext cx="1219200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987648" y="1933567"/>
            <a:ext cx="23465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KoPubDotum Bold" charset="-127"/>
                <a:ea typeface="KoPubDotum Bold" charset="-127"/>
                <a:cs typeface="KoPubDotum Bold" charset="-127"/>
              </a:rPr>
              <a:t>CONTENTS</a:t>
            </a:r>
            <a:endParaRPr lang="ko-KR" altLang="en-US" sz="3200" b="1" dirty="0">
              <a:solidFill>
                <a:schemeClr val="bg1"/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67548" y="4795292"/>
            <a:ext cx="222989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alpha val="8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모바일 슈팅게임</a:t>
            </a:r>
            <a:endParaRPr lang="en-US" altLang="ko-KR" sz="1400" dirty="0">
              <a:solidFill>
                <a:schemeClr val="bg1">
                  <a:alpha val="8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804338" y="4795292"/>
            <a:ext cx="2638184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alpha val="8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캐릭터</a:t>
            </a:r>
            <a:endParaRPr lang="en-US" altLang="ko-KR" sz="1400" dirty="0">
              <a:solidFill>
                <a:schemeClr val="bg1">
                  <a:alpha val="8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alpha val="8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네트워크</a:t>
            </a:r>
            <a:endParaRPr lang="en-US" altLang="ko-KR" sz="1400" dirty="0">
              <a:solidFill>
                <a:schemeClr val="bg1">
                  <a:alpha val="8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>
                    <a:alpha val="8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추가 컨텐츠</a:t>
            </a:r>
            <a:endParaRPr lang="en-US" altLang="ko-KR" sz="1400" dirty="0">
              <a:solidFill>
                <a:schemeClr val="bg1">
                  <a:alpha val="8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038581" y="4795292"/>
            <a:ext cx="2517530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solidFill>
                  <a:schemeClr val="bg1">
                    <a:alpha val="8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간트</a:t>
            </a:r>
            <a:r>
              <a:rPr lang="ko-KR" altLang="en-US" sz="1400" dirty="0">
                <a:solidFill>
                  <a:schemeClr val="bg1">
                    <a:alpha val="8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 차트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16115" y="3635635"/>
            <a:ext cx="532756" cy="369332"/>
          </a:xfrm>
          <a:prstGeom prst="rect">
            <a:avLst/>
          </a:prstGeom>
          <a:solidFill>
            <a:srgbClr val="FFCC2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Dotum Bold" charset="-127"/>
                <a:ea typeface="KoPubDotum Bold" charset="-127"/>
                <a:cs typeface="KoPubDotum Bold" charset="-127"/>
              </a:rPr>
              <a:t>01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860657" y="3635635"/>
            <a:ext cx="525546" cy="369332"/>
          </a:xfrm>
          <a:prstGeom prst="rect">
            <a:avLst/>
          </a:prstGeom>
          <a:solidFill>
            <a:srgbClr val="FFCC2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Dotum Bold" charset="-127"/>
                <a:ea typeface="KoPubDotum Bold" charset="-127"/>
                <a:cs typeface="KoPubDotum Bold" charset="-127"/>
              </a:rPr>
              <a:t>02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9030967" y="3635635"/>
            <a:ext cx="532758" cy="369332"/>
          </a:xfrm>
          <a:prstGeom prst="rect">
            <a:avLst/>
          </a:prstGeom>
          <a:solidFill>
            <a:srgbClr val="FFCC2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KoPubDotum Bold" charset="-127"/>
                <a:ea typeface="KoPubDotum Bold" charset="-127"/>
                <a:cs typeface="KoPubDotum Bold" charset="-127"/>
              </a:rPr>
              <a:t>03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346742" y="4140715"/>
            <a:ext cx="1271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KoPubDotum Bold" charset="-127"/>
                <a:ea typeface="KoPubDotum Bold" charset="-127"/>
                <a:cs typeface="KoPubDotum Bold" charset="-127"/>
              </a:rPr>
              <a:t>게임 소개 </a:t>
            </a:r>
            <a:endParaRPr lang="en-US" altLang="ko-KR" b="1" dirty="0">
              <a:solidFill>
                <a:schemeClr val="bg1"/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372264" y="4143309"/>
            <a:ext cx="1502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KoPubDotum Bold" charset="-127"/>
                <a:ea typeface="KoPubDotum Bold" charset="-127"/>
                <a:cs typeface="KoPubDotum Bold" charset="-127"/>
              </a:rPr>
              <a:t>개발 컨텐츠 </a:t>
            </a:r>
            <a:endParaRPr lang="en-US" altLang="ko-KR" b="1" dirty="0">
              <a:solidFill>
                <a:schemeClr val="bg1"/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702472" y="4140715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KoPubDotum Bold" charset="-127"/>
                <a:ea typeface="KoPubDotum Bold" charset="-127"/>
                <a:cs typeface="KoPubDotum Bold" charset="-127"/>
              </a:rPr>
              <a:t>개발 일정</a:t>
            </a:r>
            <a:endParaRPr lang="en-US" altLang="ko-KR" b="1" dirty="0">
              <a:solidFill>
                <a:schemeClr val="bg1"/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10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5558074" y="5216523"/>
            <a:ext cx="4865434" cy="10202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KoPubDotum Light" charset="-127"/>
                <a:ea typeface="KoPubDotum Light" charset="-127"/>
                <a:cs typeface="KoPubDotum Light" charset="-127"/>
              </a:rPr>
              <a:t>팀원 </a:t>
            </a:r>
            <a:r>
              <a:rPr lang="en-US" altLang="ko-KR" sz="1400" dirty="0">
                <a:latin typeface="KoPubDotum Light" charset="-127"/>
                <a:ea typeface="KoPubDotum Light" charset="-127"/>
                <a:cs typeface="KoPubDotum Light" charset="-127"/>
              </a:rPr>
              <a:t>3</a:t>
            </a:r>
            <a:r>
              <a:rPr lang="ko-KR" altLang="en-US" sz="1400" dirty="0">
                <a:latin typeface="KoPubDotum Light" charset="-127"/>
                <a:ea typeface="KoPubDotum Light" charset="-127"/>
                <a:cs typeface="KoPubDotum Light" charset="-127"/>
              </a:rPr>
              <a:t>명과 함께 적 </a:t>
            </a:r>
            <a:r>
              <a:rPr lang="en-US" altLang="ko-KR" sz="1400" dirty="0">
                <a:latin typeface="KoPubDotum Light" charset="-127"/>
                <a:ea typeface="KoPubDotum Light" charset="-127"/>
                <a:cs typeface="KoPubDotum Light" charset="-127"/>
              </a:rPr>
              <a:t>3</a:t>
            </a:r>
            <a:r>
              <a:rPr lang="ko-KR" altLang="en-US" sz="1400" dirty="0">
                <a:latin typeface="KoPubDotum Light" charset="-127"/>
                <a:ea typeface="KoPubDotum Light" charset="-127"/>
                <a:cs typeface="KoPubDotum Light" charset="-127"/>
              </a:rPr>
              <a:t>명을 물리쳐라</a:t>
            </a:r>
            <a:r>
              <a:rPr lang="en-US" altLang="ko-KR" sz="1400" dirty="0">
                <a:latin typeface="KoPubDotum Light" charset="-127"/>
                <a:ea typeface="KoPubDotum Light" charset="-127"/>
                <a:cs typeface="KoPubDotum Light" charset="-127"/>
              </a:rPr>
              <a:t>!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KoPubDotum Light" charset="-127"/>
                <a:ea typeface="KoPubDotum Light" charset="-127"/>
                <a:cs typeface="KoPubDotum Light" charset="-127"/>
              </a:rPr>
              <a:t>대전을 통해 </a:t>
            </a:r>
            <a:r>
              <a:rPr lang="ko-KR" altLang="en-US" sz="1400" dirty="0" err="1">
                <a:latin typeface="KoPubDotum Light" charset="-127"/>
                <a:ea typeface="KoPubDotum Light" charset="-127"/>
                <a:cs typeface="KoPubDotum Light" charset="-127"/>
              </a:rPr>
              <a:t>젬을</a:t>
            </a:r>
            <a:r>
              <a:rPr lang="ko-KR" altLang="en-US" sz="1400" dirty="0">
                <a:latin typeface="KoPubDotum Light" charset="-127"/>
                <a:ea typeface="KoPubDotum Light" charset="-127"/>
                <a:cs typeface="KoPubDotum Light" charset="-127"/>
              </a:rPr>
              <a:t> 모으면 새로운 캐릭터를 개방할 수 있다</a:t>
            </a:r>
            <a:r>
              <a:rPr lang="en-US" altLang="ko-KR" sz="1400" dirty="0">
                <a:latin typeface="KoPubDotum Light" charset="-127"/>
                <a:ea typeface="KoPubDotum Light" charset="-127"/>
                <a:cs typeface="KoPubDotum Light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KoPubDotum Light" charset="-127"/>
                <a:ea typeface="KoPubDotum Light" charset="-127"/>
                <a:cs typeface="KoPubDotum Light" charset="-127"/>
              </a:rPr>
              <a:t>다양한 슈팅을 해보자</a:t>
            </a:r>
            <a:r>
              <a:rPr lang="en-US" altLang="ko-KR" sz="1400" dirty="0">
                <a:latin typeface="KoPubDotum Light" charset="-127"/>
                <a:ea typeface="KoPubDotum Light" charset="-127"/>
                <a:cs typeface="KoPubDotum Light" charset="-127"/>
              </a:rPr>
              <a:t>!</a:t>
            </a:r>
            <a:endParaRPr lang="ko-KR" altLang="en-US" sz="1400" dirty="0"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2" name="AutoShape 2" descr="포스터">
            <a:extLst>
              <a:ext uri="{FF2B5EF4-FFF2-40B4-BE49-F238E27FC236}">
                <a16:creationId xmlns:a16="http://schemas.microsoft.com/office/drawing/2014/main" id="{E2D16364-42D2-4ABF-BA27-38C0DCDAB5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A792961-BBB7-4795-B7FF-81C480C8B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650" y="1980921"/>
            <a:ext cx="2634800" cy="26080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DF749D-96BF-4D5C-BCD3-0E450899FD58}"/>
              </a:ext>
            </a:extLst>
          </p:cNvPr>
          <p:cNvSpPr txBox="1"/>
          <p:nvPr/>
        </p:nvSpPr>
        <p:spPr>
          <a:xfrm>
            <a:off x="1208190" y="3306741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브롤</a:t>
            </a:r>
            <a:r>
              <a:rPr kumimoji="1" lang="ko-KR" altLang="en-US" sz="1600" dirty="0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 </a:t>
            </a:r>
            <a:r>
              <a:rPr kumimoji="1" lang="ko-KR" altLang="en-US" sz="1600" dirty="0" err="1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스타즈</a:t>
            </a:r>
            <a:endParaRPr kumimoji="1" lang="ko-KR" altLang="en-US" sz="1600" dirty="0">
              <a:solidFill>
                <a:srgbClr val="FFC000"/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4D813D-D102-4DDC-A1A6-47CB639920BF}"/>
              </a:ext>
            </a:extLst>
          </p:cNvPr>
          <p:cNvSpPr txBox="1"/>
          <p:nvPr/>
        </p:nvSpPr>
        <p:spPr>
          <a:xfrm>
            <a:off x="1208190" y="2238507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01</a:t>
            </a:r>
            <a:endParaRPr kumimoji="1" lang="ko-KR" altLang="en-US" sz="3200" dirty="0">
              <a:solidFill>
                <a:srgbClr val="FFC000"/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AEE3FC-8BD3-4158-A631-DDDD4553DBE4}"/>
              </a:ext>
            </a:extLst>
          </p:cNvPr>
          <p:cNvSpPr txBox="1"/>
          <p:nvPr/>
        </p:nvSpPr>
        <p:spPr>
          <a:xfrm>
            <a:off x="1202926" y="282328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게임 소개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3A2FAEC-D177-4E75-994A-3897607C4F5C}"/>
              </a:ext>
            </a:extLst>
          </p:cNvPr>
          <p:cNvSpPr txBox="1"/>
          <p:nvPr/>
        </p:nvSpPr>
        <p:spPr>
          <a:xfrm>
            <a:off x="1208190" y="3704451"/>
            <a:ext cx="1221809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모바일 슈팅게임</a:t>
            </a:r>
            <a:endParaRPr kumimoji="1" lang="en-US" altLang="ko-KR" sz="200" dirty="0">
              <a:solidFill>
                <a:schemeClr val="bg1">
                  <a:lumMod val="5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93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5142827" y="1436414"/>
            <a:ext cx="6263902" cy="1239567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7" name="직사각형 96"/>
          <p:cNvSpPr/>
          <p:nvPr/>
        </p:nvSpPr>
        <p:spPr>
          <a:xfrm>
            <a:off x="5142827" y="3444224"/>
            <a:ext cx="6263902" cy="878246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8" name="직사각형 97"/>
          <p:cNvSpPr/>
          <p:nvPr/>
        </p:nvSpPr>
        <p:spPr>
          <a:xfrm>
            <a:off x="5142827" y="5004891"/>
            <a:ext cx="6263902" cy="878246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08190" y="3306741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600" dirty="0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3</a:t>
            </a:r>
            <a:r>
              <a:rPr kumimoji="1" lang="ko-KR" altLang="en-US" sz="1600" dirty="0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가지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08190" y="2238507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32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01</a:t>
            </a:r>
            <a:endParaRPr kumimoji="1" lang="ko-KR" altLang="en-US" sz="3200" dirty="0">
              <a:solidFill>
                <a:srgbClr val="FFC000"/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08190" y="2823282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개발 컨텐츠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88685" y="1119334"/>
            <a:ext cx="723275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캐릭터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088685" y="3080241"/>
            <a:ext cx="902811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네트워크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088685" y="4670526"/>
            <a:ext cx="1144865" cy="307777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z="1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추가 컨텐츠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142827" y="1506430"/>
            <a:ext cx="3068469" cy="8213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브롤러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 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52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가지 중 기본 </a:t>
            </a:r>
            <a:r>
              <a:rPr kumimoji="1"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브롤러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 선 개발</a:t>
            </a:r>
            <a:endParaRPr kumimoji="1"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UI 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및 네트워크 </a:t>
            </a:r>
            <a:r>
              <a:rPr kumimoji="1"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완성시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 </a:t>
            </a:r>
            <a:r>
              <a:rPr kumimoji="1"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브롤러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 추가 개발 예정</a:t>
            </a:r>
            <a:endParaRPr kumimoji="1"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2D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 이펙트 적용</a:t>
            </a:r>
            <a:endParaRPr kumimoji="1"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142827" y="3520590"/>
            <a:ext cx="2690160" cy="567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포톤을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 이용하여 게임 내 네트워크 도입</a:t>
            </a:r>
            <a:endParaRPr kumimoji="1"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동기화 이용한 원활한 게임 환경 조성</a:t>
            </a:r>
            <a:endParaRPr kumimoji="1"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142827" y="5029934"/>
            <a:ext cx="3315331" cy="567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Bold" charset="-127"/>
                <a:ea typeface="KoPubDotum Light" charset="-127"/>
                <a:cs typeface="KoPubDotum Bold" charset="-127"/>
              </a:rPr>
              <a:t>게임을 풍부하게 즐기기 위한 컨텐츠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Bold" charset="-127"/>
                <a:ea typeface="KoPubDotum Light" charset="-127"/>
                <a:cs typeface="KoPubDotum Bold" charset="-127"/>
              </a:rPr>
              <a:t> 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Bold" charset="-127"/>
                <a:ea typeface="KoPubDotum Light" charset="-127"/>
                <a:cs typeface="KoPubDotum Bold" charset="-127"/>
              </a:rPr>
              <a:t>개발</a:t>
            </a:r>
            <a:endParaRPr kumimoji="1"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Dotum Bold" charset="-127"/>
              <a:ea typeface="KoPubDotum Light" charset="-127"/>
              <a:cs typeface="KoPubDotum Bold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Ex) 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프로필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, 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상점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, 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뉴스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, 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친구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, 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전투 기록</a:t>
            </a:r>
            <a:r>
              <a:rPr kumimoji="1"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, </a:t>
            </a:r>
            <a:r>
              <a:rPr kumimoji="1"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순위표 순</a:t>
            </a:r>
            <a:endParaRPr kumimoji="1"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cxnSp>
        <p:nvCxnSpPr>
          <p:cNvPr id="19" name="직선 연결선[R] 18"/>
          <p:cNvCxnSpPr/>
          <p:nvPr/>
        </p:nvCxnSpPr>
        <p:spPr>
          <a:xfrm>
            <a:off x="5142827" y="1436414"/>
            <a:ext cx="626390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[R] 90"/>
          <p:cNvCxnSpPr/>
          <p:nvPr/>
        </p:nvCxnSpPr>
        <p:spPr>
          <a:xfrm flipV="1">
            <a:off x="5142827" y="3444224"/>
            <a:ext cx="6263902" cy="253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[R] 91"/>
          <p:cNvCxnSpPr/>
          <p:nvPr/>
        </p:nvCxnSpPr>
        <p:spPr>
          <a:xfrm>
            <a:off x="5142827" y="5004891"/>
            <a:ext cx="626390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08190" y="3704451"/>
            <a:ext cx="1470274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캐릭터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, UI, </a:t>
            </a:r>
            <a:r>
              <a:rPr kumimoji="1" lang="ko-KR" altLang="en-US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네트워크</a:t>
            </a:r>
            <a:endParaRPr kumimoji="1" lang="en-US" altLang="ko-KR" sz="200" dirty="0">
              <a:solidFill>
                <a:schemeClr val="bg1">
                  <a:lumMod val="5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84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208190" y="33067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쉘리</a:t>
            </a:r>
            <a:endParaRPr kumimoji="1" lang="ko-KR" altLang="en-US" sz="1600" dirty="0">
              <a:solidFill>
                <a:srgbClr val="FFC000"/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8190" y="2238507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01</a:t>
            </a:r>
            <a:endParaRPr kumimoji="1" lang="ko-KR" altLang="en-US" sz="3200" dirty="0">
              <a:solidFill>
                <a:srgbClr val="FFC000"/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08190" y="282328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캐릭터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08190" y="3704451"/>
            <a:ext cx="1271502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기본 캐릭터 개발</a:t>
            </a:r>
            <a:endParaRPr kumimoji="1" lang="en-US" altLang="ko-KR" sz="200" dirty="0">
              <a:solidFill>
                <a:schemeClr val="bg1">
                  <a:lumMod val="5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pic>
        <p:nvPicPr>
          <p:cNvPr id="3074" name="Picture 2" descr="엘&amp;#39;s 브롤스타즈 쉘리 활용법 &amp;amp; 가젯 공략 : 네이버 블로그">
            <a:extLst>
              <a:ext uri="{FF2B5EF4-FFF2-40B4-BE49-F238E27FC236}">
                <a16:creationId xmlns:a16="http://schemas.microsoft.com/office/drawing/2014/main" id="{1D12A4D3-8417-46FB-9381-5FD4EF800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129" y="1769859"/>
            <a:ext cx="2536370" cy="303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45798E1-64A6-4075-A867-38F090823215}"/>
              </a:ext>
            </a:extLst>
          </p:cNvPr>
          <p:cNvSpPr/>
          <p:nvPr/>
        </p:nvSpPr>
        <p:spPr>
          <a:xfrm>
            <a:off x="5553853" y="5119834"/>
            <a:ext cx="6096000" cy="9017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latin typeface="KoPubDotum Light" charset="-127"/>
                <a:ea typeface="KoPubDotum Light" charset="-127"/>
                <a:cs typeface="KoPubDotum Light" charset="-127"/>
              </a:rPr>
              <a:t>기본 캐릭터 </a:t>
            </a:r>
            <a:r>
              <a:rPr lang="ko-KR" altLang="en-US" sz="1400" dirty="0" err="1">
                <a:latin typeface="KoPubDotum Light" charset="-127"/>
                <a:ea typeface="KoPubDotum Light" charset="-127"/>
                <a:cs typeface="KoPubDotum Light" charset="-127"/>
              </a:rPr>
              <a:t>쉘리</a:t>
            </a:r>
            <a:endParaRPr lang="en-US" altLang="ko-KR" sz="1400" dirty="0">
              <a:latin typeface="KoPubDotum Light" charset="-127"/>
              <a:ea typeface="KoPubDotum Light" charset="-127"/>
              <a:cs typeface="KoPubDotum Light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latin typeface="KoPubDotum Light" charset="-127"/>
                <a:ea typeface="KoPubDotum Light" charset="-127"/>
                <a:cs typeface="KoPubDotum Light" charset="-127"/>
              </a:rPr>
              <a:t>총을 사용하며 </a:t>
            </a:r>
            <a:r>
              <a:rPr lang="ko-KR" altLang="en-US" sz="1400" dirty="0" err="1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샷건</a:t>
            </a:r>
            <a:r>
              <a:rPr lang="ko-KR" altLang="en-US" sz="1400" dirty="0" err="1">
                <a:latin typeface="KoPubDotum Light" charset="-127"/>
                <a:ea typeface="KoPubDotum Light" charset="-127"/>
                <a:cs typeface="KoPubDotum Light" charset="-127"/>
              </a:rPr>
              <a:t>을</a:t>
            </a:r>
            <a:r>
              <a:rPr lang="ko-KR" altLang="en-US" sz="1400" dirty="0">
                <a:latin typeface="KoPubDotum Light" charset="-127"/>
                <a:ea typeface="KoPubDotum Light" charset="-127"/>
                <a:cs typeface="KoPubDotum Light" charset="-127"/>
              </a:rPr>
              <a:t> 이용한 기본 공격</a:t>
            </a:r>
            <a:r>
              <a:rPr lang="en-US" altLang="ko-KR" sz="1400" dirty="0">
                <a:latin typeface="KoPubDotum Light" charset="-127"/>
                <a:ea typeface="KoPubDotum Light" charset="-127"/>
                <a:cs typeface="KoPubDotum Light" charset="-127"/>
              </a:rPr>
              <a:t> &amp; </a:t>
            </a:r>
            <a:r>
              <a:rPr lang="ko-KR" altLang="en-US" sz="1400" dirty="0" err="1">
                <a:latin typeface="KoPubDotum Light" charset="-127"/>
                <a:ea typeface="KoPubDotum Light" charset="-127"/>
                <a:cs typeface="KoPubDotum Light" charset="-127"/>
              </a:rPr>
              <a:t>궁극기</a:t>
            </a:r>
            <a:r>
              <a:rPr lang="ko-KR" altLang="en-US" sz="1400" dirty="0">
                <a:latin typeface="KoPubDotum Light" charset="-127"/>
                <a:ea typeface="KoPubDotum Light" charset="-127"/>
                <a:cs typeface="KoPubDotum Light" charset="-127"/>
              </a:rPr>
              <a:t> 공격</a:t>
            </a:r>
            <a:endParaRPr lang="en-US" altLang="ko-KR" sz="1400" dirty="0">
              <a:latin typeface="KoPubDotum Light" charset="-127"/>
              <a:ea typeface="KoPubDotum Light" charset="-127"/>
              <a:cs typeface="KoPubDotum Light" charset="-127"/>
            </a:endParaRPr>
          </a:p>
          <a:p>
            <a:pPr algn="ctr">
              <a:lnSpc>
                <a:spcPct val="130000"/>
              </a:lnSpc>
            </a:pPr>
            <a:r>
              <a:rPr lang="ko-KR" altLang="en-US" sz="1400" dirty="0">
                <a:latin typeface="KoPubDotum Light" charset="-127"/>
                <a:ea typeface="KoPubDotum Light" charset="-127"/>
                <a:cs typeface="KoPubDotum Light" charset="-127"/>
              </a:rPr>
              <a:t>총을 바꾸면 </a:t>
            </a:r>
            <a:r>
              <a:rPr lang="ko-KR" altLang="en-US" sz="1400" dirty="0">
                <a:solidFill>
                  <a:srgbClr val="FFC000"/>
                </a:solidFill>
                <a:ea typeface="KoPubDotum Light" charset="-127"/>
              </a:rPr>
              <a:t>이펙트가 다양해지는 재미</a:t>
            </a:r>
            <a:r>
              <a:rPr lang="en-US" altLang="ko-KR" sz="1400" dirty="0">
                <a:solidFill>
                  <a:srgbClr val="FFC000"/>
                </a:solidFill>
                <a:ea typeface="KoPubDotum Light" charset="-127"/>
              </a:rPr>
              <a:t>!</a:t>
            </a:r>
            <a:endParaRPr lang="ko-KR" altLang="en-US" sz="1400" dirty="0">
              <a:solidFill>
                <a:srgbClr val="FFC000"/>
              </a:solidFill>
              <a:ea typeface="KoPubDotu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4937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208190" y="33067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쉘리</a:t>
            </a:r>
            <a:endParaRPr kumimoji="1" lang="ko-KR" altLang="en-US" sz="1600" dirty="0">
              <a:solidFill>
                <a:srgbClr val="FFC000"/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8190" y="2238507"/>
            <a:ext cx="646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01</a:t>
            </a:r>
            <a:endParaRPr kumimoji="1" lang="ko-KR" altLang="en-US" sz="3200" dirty="0">
              <a:solidFill>
                <a:srgbClr val="FFC000"/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08190" y="282328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캐릭터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08190" y="3704451"/>
            <a:ext cx="1271502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기본 캐릭터 개발</a:t>
            </a:r>
            <a:endParaRPr kumimoji="1" lang="en-US" altLang="ko-KR" sz="200" dirty="0">
              <a:solidFill>
                <a:schemeClr val="bg1">
                  <a:lumMod val="5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pic>
        <p:nvPicPr>
          <p:cNvPr id="3074" name="Picture 2" descr="엘&amp;#39;s 브롤스타즈 쉘리 활용법 &amp;amp; 가젯 공략 : 네이버 블로그">
            <a:extLst>
              <a:ext uri="{FF2B5EF4-FFF2-40B4-BE49-F238E27FC236}">
                <a16:creationId xmlns:a16="http://schemas.microsoft.com/office/drawing/2014/main" id="{1D12A4D3-8417-46FB-9381-5FD4EF800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129" y="1769859"/>
            <a:ext cx="2536370" cy="303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45798E1-64A6-4075-A867-38F090823215}"/>
              </a:ext>
            </a:extLst>
          </p:cNvPr>
          <p:cNvSpPr/>
          <p:nvPr/>
        </p:nvSpPr>
        <p:spPr>
          <a:xfrm>
            <a:off x="5553853" y="5299448"/>
            <a:ext cx="6096000" cy="6216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solidFill>
                  <a:srgbClr val="FFC000"/>
                </a:solidFill>
                <a:ea typeface="KoPubDotum Light" charset="-127"/>
              </a:rPr>
              <a:t>플레이 영상</a:t>
            </a:r>
            <a:endParaRPr lang="en-US" altLang="ko-KR" sz="1400" dirty="0">
              <a:solidFill>
                <a:srgbClr val="FFC000"/>
              </a:solidFill>
              <a:ea typeface="KoPubDotum Light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400" dirty="0">
                <a:latin typeface="KoPubDotum Light" charset="-127"/>
                <a:ea typeface="KoPubDotum Light" charset="-127"/>
                <a:cs typeface="KoPubDotum Light" charset="-127"/>
              </a:rPr>
              <a:t>https://www.youtube.com/watch?v=k-7Vy-jntrQ</a:t>
            </a:r>
            <a:endParaRPr lang="ko-KR" altLang="en-US" sz="1400" dirty="0"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25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6310859" y="1109272"/>
            <a:ext cx="4572000" cy="47219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90500">
              <a:srgbClr val="FFC000">
                <a:alpha val="2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208190" y="330674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포톤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08189" y="2238507"/>
            <a:ext cx="646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02</a:t>
            </a:r>
            <a:endParaRPr kumimoji="1" lang="ko-KR" altLang="en-US" sz="3200" dirty="0">
              <a:solidFill>
                <a:srgbClr val="FFC000"/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08190" y="282328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네트워크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08190" y="3704451"/>
            <a:ext cx="2449710" cy="313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멀티플레이어 게임용 유니티 패키지</a:t>
            </a:r>
            <a:endParaRPr kumimoji="1" lang="en-US" altLang="ko-KR" sz="200" dirty="0">
              <a:solidFill>
                <a:schemeClr val="bg1">
                  <a:lumMod val="5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31994" y="4331978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6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포톤 유니티 네트워킹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305B25-6F37-4B9F-8A95-5FD88E880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280" y="2530894"/>
            <a:ext cx="3271158" cy="13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208190" y="3306741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경험</a:t>
            </a:r>
            <a:r>
              <a:rPr kumimoji="1" lang="en-US" altLang="ko-KR" sz="1600" dirty="0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 Up</a:t>
            </a:r>
            <a:endParaRPr kumimoji="1" lang="ko-KR" altLang="en-US" sz="1600" dirty="0">
              <a:solidFill>
                <a:srgbClr val="FFC000"/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08190" y="2238507"/>
            <a:ext cx="63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03</a:t>
            </a:r>
            <a:endParaRPr kumimoji="1" lang="ko-KR" altLang="en-US" sz="3200" dirty="0">
              <a:solidFill>
                <a:srgbClr val="FFC000"/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08190" y="2823282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UI </a:t>
            </a:r>
            <a:r>
              <a:rPr kumimoji="1" lang="ko-KR" altLang="en-US" sz="2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및 추가 컨텐츠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08190" y="3704451"/>
            <a:ext cx="2260555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UX</a:t>
            </a:r>
            <a:r>
              <a:rPr kumimoji="1" lang="ko-KR" altLang="en-US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을 고려한 다양한 컨텐츠 개발</a:t>
            </a:r>
            <a:endParaRPr kumimoji="1" lang="en-US" altLang="ko-KR" sz="1100" dirty="0">
              <a:solidFill>
                <a:schemeClr val="bg1">
                  <a:lumMod val="5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00" dirty="0">
              <a:solidFill>
                <a:schemeClr val="bg1">
                  <a:lumMod val="5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008728" y="-218364"/>
            <a:ext cx="7183272" cy="7076364"/>
          </a:xfrm>
          <a:prstGeom prst="rect">
            <a:avLst/>
          </a:prstGeom>
          <a:solidFill>
            <a:schemeClr val="bg1">
              <a:lumMod val="9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5008728" y="1354713"/>
            <a:ext cx="7183272" cy="949537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5008728" y="3222043"/>
            <a:ext cx="7183272" cy="949537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2" name="직사각형 91"/>
          <p:cNvSpPr/>
          <p:nvPr/>
        </p:nvSpPr>
        <p:spPr>
          <a:xfrm>
            <a:off x="5008728" y="5556038"/>
            <a:ext cx="7183272" cy="949537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5247654" y="744092"/>
            <a:ext cx="663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>
                    <a:lumMod val="50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1997.1</a:t>
            </a:r>
            <a:endParaRPr kumimoji="1" lang="ko-KR" altLang="en-US" sz="1200" dirty="0">
              <a:solidFill>
                <a:schemeClr val="bg1">
                  <a:lumMod val="50000"/>
                </a:schemeClr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47654" y="1665131"/>
            <a:ext cx="663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>
                    <a:lumMod val="50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1997.2</a:t>
            </a:r>
            <a:endParaRPr kumimoji="1" lang="ko-KR" altLang="en-US" sz="1200" dirty="0">
              <a:solidFill>
                <a:schemeClr val="bg1">
                  <a:lumMod val="50000"/>
                </a:schemeClr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47654" y="2586170"/>
            <a:ext cx="663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>
                    <a:lumMod val="50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1997.4</a:t>
            </a:r>
            <a:endParaRPr kumimoji="1" lang="ko-KR" altLang="en-US" sz="1200" dirty="0">
              <a:solidFill>
                <a:schemeClr val="bg1">
                  <a:lumMod val="50000"/>
                </a:schemeClr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47654" y="3507209"/>
            <a:ext cx="663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>
                <a:solidFill>
                  <a:schemeClr val="bg1">
                    <a:lumMod val="50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1997.6</a:t>
            </a:r>
            <a:endParaRPr kumimoji="1" lang="ko-KR" altLang="en-US" sz="1200" dirty="0">
              <a:solidFill>
                <a:schemeClr val="bg1">
                  <a:lumMod val="50000"/>
                </a:schemeClr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47654" y="4996495"/>
            <a:ext cx="663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>
                    <a:lumMod val="50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1997.7</a:t>
            </a:r>
            <a:endParaRPr kumimoji="1" lang="ko-KR" altLang="en-US" sz="1200" dirty="0">
              <a:solidFill>
                <a:schemeClr val="bg1">
                  <a:lumMod val="50000"/>
                </a:schemeClr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247654" y="5917533"/>
            <a:ext cx="663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>
                    <a:lumMod val="50000"/>
                  </a:schemeClr>
                </a:solidFill>
                <a:latin typeface="KoPubDotum Bold" charset="-127"/>
                <a:ea typeface="KoPubDotum Bold" charset="-127"/>
                <a:cs typeface="KoPubDotum Bold" charset="-127"/>
              </a:rPr>
              <a:t>1997.7</a:t>
            </a:r>
            <a:endParaRPr kumimoji="1" lang="ko-KR" altLang="en-US" sz="1200" dirty="0">
              <a:solidFill>
                <a:schemeClr val="bg1">
                  <a:lumMod val="50000"/>
                </a:schemeClr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766808" y="725593"/>
            <a:ext cx="30893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현재 </a:t>
            </a:r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브롤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 </a:t>
            </a:r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스타즈에는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52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가지 </a:t>
            </a:r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브롤러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 존재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766808" y="1674374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무기별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 이펙트 차별화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766808" y="2580991"/>
            <a:ext cx="2108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무기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,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장식품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, </a:t>
            </a:r>
            <a:r>
              <a:rPr kumimoji="1"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게임머니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 구매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766808" y="3509826"/>
            <a:ext cx="4253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소셜 네트워크와 연동 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or </a:t>
            </a:r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게임 내 친구를 찾아 함께 플레이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766808" y="4991902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게임 머니 구매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766808" y="5917533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경쟁 시스템 구축</a:t>
            </a:r>
            <a:r>
              <a:rPr kumimoji="1"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,</a:t>
            </a:r>
            <a:endParaRPr kumimoji="1"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150543" y="698795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다양한 </a:t>
            </a:r>
            <a:r>
              <a:rPr kumimoji="1" lang="ko-KR" altLang="en-US" sz="1600" dirty="0" err="1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브롤러</a:t>
            </a:r>
            <a:endParaRPr kumimoji="1" lang="ko-KR" altLang="en-US" sz="1600" dirty="0">
              <a:solidFill>
                <a:srgbClr val="FFC000"/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150543" y="1622738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다양한 무기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150543" y="254668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상점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150543" y="3470624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친구 추가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150543" y="496281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결제 시스템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150543" y="5886755"/>
            <a:ext cx="1523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기록 </a:t>
            </a:r>
            <a:r>
              <a:rPr kumimoji="1" lang="en-US" altLang="ko-KR" sz="16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&amp; </a:t>
            </a:r>
            <a:r>
              <a:rPr kumimoji="1" lang="ko-KR" altLang="en-US" sz="16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순위표</a:t>
            </a:r>
            <a:endParaRPr kumimoji="1" lang="en-US" altLang="ko-KR" sz="1600" dirty="0">
              <a:solidFill>
                <a:srgbClr val="FFC000"/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943940" y="4233522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D45E6A"/>
                </a:solidFill>
                <a:latin typeface="KoPubDotum Bold" charset="-127"/>
                <a:ea typeface="KoPubDotum Bold" charset="-127"/>
                <a:cs typeface="KoPubDotum Bold" charset="-127"/>
              </a:rPr>
              <a:t>필수 개발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065833" y="4539520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0070C0"/>
                </a:solidFill>
                <a:latin typeface="KoPubDotum Bold" charset="-127"/>
                <a:ea typeface="KoPubDotum Bold" charset="-127"/>
                <a:cs typeface="KoPubDotum Bold" charset="-127"/>
              </a:rPr>
              <a:t>선택 개발</a:t>
            </a:r>
          </a:p>
        </p:txBody>
      </p:sp>
      <p:cxnSp>
        <p:nvCxnSpPr>
          <p:cNvPr id="5" name="직선 연결선[R] 4"/>
          <p:cNvCxnSpPr/>
          <p:nvPr/>
        </p:nvCxnSpPr>
        <p:spPr>
          <a:xfrm>
            <a:off x="5008728" y="4515992"/>
            <a:ext cx="7183272" cy="0"/>
          </a:xfrm>
          <a:prstGeom prst="line">
            <a:avLst/>
          </a:prstGeom>
          <a:ln w="15875">
            <a:solidFill>
              <a:schemeClr val="bg1">
                <a:lumMod val="65000"/>
                <a:alpha val="79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삼각형 5"/>
          <p:cNvSpPr/>
          <p:nvPr/>
        </p:nvSpPr>
        <p:spPr>
          <a:xfrm rot="10800000">
            <a:off x="6313692" y="4598433"/>
            <a:ext cx="199787" cy="17223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rgbClr val="FFC000"/>
              </a:solidFill>
            </a:endParaRPr>
          </a:p>
        </p:txBody>
      </p:sp>
      <p:sp>
        <p:nvSpPr>
          <p:cNvPr id="38" name="삼각형 37"/>
          <p:cNvSpPr/>
          <p:nvPr/>
        </p:nvSpPr>
        <p:spPr>
          <a:xfrm>
            <a:off x="10784333" y="4279320"/>
            <a:ext cx="199787" cy="172230"/>
          </a:xfrm>
          <a:prstGeom prst="triangle">
            <a:avLst/>
          </a:prstGeom>
          <a:solidFill>
            <a:srgbClr val="D45E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2246619" y="12837881"/>
            <a:ext cx="7204364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643BDD2-2E59-4C35-BD99-BF5DDC7953BE}"/>
              </a:ext>
            </a:extLst>
          </p:cNvPr>
          <p:cNvSpPr/>
          <p:nvPr/>
        </p:nvSpPr>
        <p:spPr>
          <a:xfrm>
            <a:off x="5008728" y="-595154"/>
            <a:ext cx="7183272" cy="949537"/>
          </a:xfrm>
          <a:prstGeom prst="rect">
            <a:avLst/>
          </a:prstGeom>
          <a:solidFill>
            <a:schemeClr val="bg1">
              <a:lumMod val="8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440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87624F13-6E18-408A-81E7-D4C36CBE926A}"/>
              </a:ext>
            </a:extLst>
          </p:cNvPr>
          <p:cNvSpPr txBox="1"/>
          <p:nvPr/>
        </p:nvSpPr>
        <p:spPr>
          <a:xfrm>
            <a:off x="1208190" y="3306741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경험</a:t>
            </a:r>
            <a:r>
              <a:rPr kumimoji="1" lang="en-US" altLang="ko-KR" sz="1600" dirty="0">
                <a:solidFill>
                  <a:srgbClr val="FFC000"/>
                </a:solidFill>
                <a:latin typeface="KoPubDotum Light" charset="-127"/>
                <a:ea typeface="KoPubDotum Light" charset="-127"/>
                <a:cs typeface="KoPubDotum Light" charset="-127"/>
              </a:rPr>
              <a:t> Up</a:t>
            </a:r>
            <a:endParaRPr kumimoji="1" lang="ko-KR" altLang="en-US" sz="1600" dirty="0">
              <a:solidFill>
                <a:srgbClr val="FFC000"/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491E8F-363E-4958-A397-852A929D5B7B}"/>
              </a:ext>
            </a:extLst>
          </p:cNvPr>
          <p:cNvSpPr txBox="1"/>
          <p:nvPr/>
        </p:nvSpPr>
        <p:spPr>
          <a:xfrm>
            <a:off x="1208190" y="2238507"/>
            <a:ext cx="63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03</a:t>
            </a:r>
            <a:endParaRPr kumimoji="1" lang="ko-KR" altLang="en-US" sz="3200" dirty="0">
              <a:solidFill>
                <a:srgbClr val="FFC000"/>
              </a:solidFill>
              <a:latin typeface="KoPubDotum Bold" charset="-127"/>
              <a:ea typeface="KoPubDotum Bold" charset="-127"/>
              <a:cs typeface="KoPubDotum Bold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DEE3B8-5338-48D4-A186-5E5544DD03BB}"/>
              </a:ext>
            </a:extLst>
          </p:cNvPr>
          <p:cNvSpPr txBox="1"/>
          <p:nvPr/>
        </p:nvSpPr>
        <p:spPr>
          <a:xfrm>
            <a:off x="1208190" y="2823282"/>
            <a:ext cx="2658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UI </a:t>
            </a:r>
            <a:r>
              <a:rPr kumimoji="1" lang="ko-KR" altLang="en-US" sz="2400" dirty="0">
                <a:solidFill>
                  <a:srgbClr val="FFC000"/>
                </a:solidFill>
                <a:latin typeface="KoPubDotum Bold" charset="-127"/>
                <a:ea typeface="KoPubDotum Bold" charset="-127"/>
                <a:cs typeface="KoPubDotum Bold" charset="-127"/>
              </a:rPr>
              <a:t>및 추가 컨텐츠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B9048E-DB27-47B2-9595-33904E159A41}"/>
              </a:ext>
            </a:extLst>
          </p:cNvPr>
          <p:cNvSpPr txBox="1"/>
          <p:nvPr/>
        </p:nvSpPr>
        <p:spPr>
          <a:xfrm>
            <a:off x="1208190" y="3704451"/>
            <a:ext cx="2260555" cy="3865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UX</a:t>
            </a:r>
            <a:r>
              <a:rPr kumimoji="1" lang="ko-KR" altLang="en-US" sz="1100" dirty="0">
                <a:solidFill>
                  <a:schemeClr val="bg1">
                    <a:lumMod val="50000"/>
                  </a:schemeClr>
                </a:solidFill>
                <a:latin typeface="KoPubDotum Light" charset="-127"/>
                <a:ea typeface="KoPubDotum Light" charset="-127"/>
                <a:cs typeface="KoPubDotum Light" charset="-127"/>
              </a:rPr>
              <a:t>을 고려한 다양한 컨텐츠 개발</a:t>
            </a:r>
            <a:endParaRPr kumimoji="1" lang="en-US" altLang="ko-KR" sz="1100" dirty="0">
              <a:solidFill>
                <a:schemeClr val="bg1">
                  <a:lumMod val="5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200" dirty="0">
              <a:solidFill>
                <a:schemeClr val="bg1">
                  <a:lumMod val="50000"/>
                </a:schemeClr>
              </a:solidFill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B7AF8A-664C-404E-B52F-7427F9064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862" y="2201030"/>
            <a:ext cx="5249948" cy="242454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AE5C74BF-95A1-4C1B-903A-92469B268C1B}"/>
              </a:ext>
            </a:extLst>
          </p:cNvPr>
          <p:cNvSpPr/>
          <p:nvPr/>
        </p:nvSpPr>
        <p:spPr>
          <a:xfrm>
            <a:off x="5310836" y="4768770"/>
            <a:ext cx="6096000" cy="34156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400" dirty="0">
                <a:latin typeface="KoPubDotum Light" charset="-127"/>
                <a:ea typeface="KoPubDotum Light" charset="-127"/>
                <a:cs typeface="KoPubDotum Light" charset="-127"/>
              </a:rPr>
              <a:t>메뉴 화면 </a:t>
            </a:r>
            <a:r>
              <a:rPr lang="en-US" altLang="ko-KR" sz="1400" dirty="0">
                <a:latin typeface="KoPubDotum Light" charset="-127"/>
                <a:ea typeface="KoPubDotum Light" charset="-127"/>
                <a:cs typeface="KoPubDotum Light" charset="-127"/>
              </a:rPr>
              <a:t>UI</a:t>
            </a:r>
            <a:endParaRPr lang="ko-KR" altLang="en-US" sz="1400" dirty="0">
              <a:latin typeface="KoPubDotum Light" charset="-127"/>
              <a:ea typeface="KoPubDotum Light" charset="-127"/>
              <a:cs typeface="KoPubDotum Light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612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kumimoji="1" smtClean="0">
            <a:latin typeface="KoPubDotum Bold" charset="-127"/>
            <a:ea typeface="KoPubDotum Bold" charset="-127"/>
            <a:cs typeface="KoPubDotum Bold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4886</TotalTime>
  <Words>399</Words>
  <Application>Microsoft Office PowerPoint</Application>
  <PresentationFormat>와이드스크린</PresentationFormat>
  <Paragraphs>150</Paragraphs>
  <Slides>16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KoPubDotum Bold</vt:lpstr>
      <vt:lpstr>KoPubDotum Light</vt:lpstr>
      <vt:lpstr>Microsoft Yahei</vt:lpstr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2018-1한국외대 정책집행론 3조 발표자료, 김성수교수님 자발적주민 참여의 중요성 : 대포천 수질개선사례</dc:title>
  <dc:creator>이 경한</dc:creator>
  <cp:lastModifiedBy>kimminsuk</cp:lastModifiedBy>
  <cp:revision>104</cp:revision>
  <dcterms:created xsi:type="dcterms:W3CDTF">2018-05-13T13:34:25Z</dcterms:created>
  <dcterms:modified xsi:type="dcterms:W3CDTF">2021-12-23T12:05:42Z</dcterms:modified>
</cp:coreProperties>
</file>